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92" r:id="rId5"/>
    <p:sldId id="303" r:id="rId6"/>
    <p:sldId id="313" r:id="rId7"/>
    <p:sldId id="301" r:id="rId8"/>
    <p:sldId id="302" r:id="rId9"/>
    <p:sldId id="314" r:id="rId10"/>
    <p:sldId id="298" r:id="rId11"/>
    <p:sldId id="315" r:id="rId12"/>
    <p:sldId id="308" r:id="rId13"/>
    <p:sldId id="277" r:id="rId14"/>
    <p:sldId id="288"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4AA1C-0C13-4CCA-9141-77ABA34BA0CC}" type="datetime1">
              <a:rPr lang="zh-CN" altLang="en-US" smtClean="0"/>
              <a:t>2022/10/21</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0A104-28FF-4E03-BA1E-15B115B6DB74}" type="datetime1">
              <a:rPr lang="zh-CN" altLang="en-US" smtClean="0"/>
              <a:t>2022/10/21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endParaRPr lang="en-US" noProof="0"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endParaRPr lang="en-US" noProof="0"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endParaRPr lang="en-US" noProof="0"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endParaRPr lang="en-US" noProof="0"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endParaRPr lang="en-US" noProof="0"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endParaRPr lang="en-US" noProof="0"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ft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03412" y="2400279"/>
            <a:ext cx="6339145" cy="2057441"/>
          </a:xfrm>
        </p:spPr>
        <p:txBody>
          <a:bodyPr/>
          <a:lstStyle/>
          <a:p>
            <a:r>
              <a:rPr lang="en-US" altLang="zh-CN" dirty="0"/>
              <a:t>EMPLOYEE PAYROLL MANAGEMENT SYSTEM</a:t>
            </a:r>
            <a:br>
              <a:rPr lang="en-US" altLang="zh-CN" dirty="0"/>
            </a:b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2056234" cy="760288"/>
          </a:xfrm>
        </p:spPr>
        <p:txBody>
          <a:bodyPr/>
          <a:lstStyle/>
          <a:p>
            <a:r>
              <a:rPr lang="en-US" dirty="0"/>
              <a:t>Presenter By</a:t>
            </a:r>
          </a:p>
          <a:p>
            <a:r>
              <a:rPr lang="en-US" dirty="0"/>
              <a:t>Bakiyalakshmi.M </a:t>
            </a:r>
          </a:p>
          <a:p>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77649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441188" cy="3460856"/>
          </a:xfrm>
        </p:spPr>
        <p:txBody>
          <a:bodyPr/>
          <a:lstStyle/>
          <a:p>
            <a:br>
              <a:rPr lang="en-US" dirty="0"/>
            </a:br>
            <a:r>
              <a:rPr lang="en-US" sz="3600" dirty="0"/>
              <a:t>Component</a:t>
            </a:r>
            <a:br>
              <a:rPr lang="en-US" sz="3600" dirty="0"/>
            </a:br>
            <a:r>
              <a:rPr lang="en-US" sz="3600" dirty="0"/>
              <a:t>          </a:t>
            </a:r>
            <a:br>
              <a:rPr lang="en-US" sz="3600" dirty="0"/>
            </a:br>
            <a:r>
              <a:rPr lang="en-US" sz="3600" dirty="0"/>
              <a:t> </a:t>
            </a:r>
            <a:br>
              <a:rPr lang="en-US" sz="3600" dirty="0"/>
            </a:br>
            <a:r>
              <a:rPr lang="en-US" sz="3600" dirty="0"/>
              <a:t>Model</a:t>
            </a:r>
            <a:br>
              <a:rPr lang="en-US" sz="3600" dirty="0"/>
            </a:br>
            <a:br>
              <a:rPr lang="en-US" sz="3600" dirty="0"/>
            </a:br>
            <a:r>
              <a:rPr lang="en-US" sz="3600" dirty="0"/>
              <a:t>service</a:t>
            </a:r>
            <a:br>
              <a:rPr lang="en-US" sz="3600" dirty="0"/>
            </a:br>
            <a:r>
              <a:rPr lang="en-US" sz="3600" dirty="0"/>
              <a:t>       </a:t>
            </a:r>
            <a:br>
              <a:rPr lang="en-US" dirty="0"/>
            </a:br>
            <a:endParaRPr lang="en-US"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955746" y="3055216"/>
            <a:ext cx="2472818" cy="1070829"/>
          </a:xfrm>
        </p:spPr>
        <p:txBody>
          <a:bodyPr/>
          <a:lstStyle/>
          <a:p>
            <a:r>
              <a:rPr lang="en-US" sz="3200" dirty="0">
                <a:solidFill>
                  <a:schemeClr val="accent1">
                    <a:lumMod val="50000"/>
                  </a:schemeClr>
                </a:solidFill>
                <a:latin typeface="Arial Black" panose="020B0A04020102020204" pitchFamily="34" charset="0"/>
              </a:rPr>
              <a:t>ANGULAR</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3" name="TextBox 2">
            <a:extLst>
              <a:ext uri="{FF2B5EF4-FFF2-40B4-BE49-F238E27FC236}">
                <a16:creationId xmlns:a16="http://schemas.microsoft.com/office/drawing/2014/main" id="{982D5ACC-3618-130A-02CB-5A41A4C7781A}"/>
              </a:ext>
            </a:extLst>
          </p:cNvPr>
          <p:cNvSpPr txBox="1"/>
          <p:nvPr/>
        </p:nvSpPr>
        <p:spPr>
          <a:xfrm>
            <a:off x="6221506" y="797742"/>
            <a:ext cx="6096000" cy="769441"/>
          </a:xfrm>
          <a:prstGeom prst="rect">
            <a:avLst/>
          </a:prstGeom>
          <a:noFill/>
        </p:spPr>
        <p:txBody>
          <a:bodyPr wrap="square">
            <a:spAutoFit/>
          </a:bodyPr>
          <a:lstStyle/>
          <a:p>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Frontend Code</a:t>
            </a:r>
            <a:endParaRPr lang="en-IN"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4" name="Table 4">
            <a:extLst>
              <a:ext uri="{FF2B5EF4-FFF2-40B4-BE49-F238E27FC236}">
                <a16:creationId xmlns:a16="http://schemas.microsoft.com/office/drawing/2014/main" id="{00CA1F37-AA6B-8102-8DFF-079CFEB26512}"/>
              </a:ext>
            </a:extLst>
          </p:cNvPr>
          <p:cNvGraphicFramePr>
            <a:graphicFrameLocks noGrp="1"/>
          </p:cNvGraphicFramePr>
          <p:nvPr>
            <p:extLst>
              <p:ext uri="{D42A27DB-BD31-4B8C-83A1-F6EECF244321}">
                <p14:modId xmlns:p14="http://schemas.microsoft.com/office/powerpoint/2010/main" val="1624325771"/>
              </p:ext>
            </p:extLst>
          </p:nvPr>
        </p:nvGraphicFramePr>
        <p:xfrm>
          <a:off x="7446682" y="2664809"/>
          <a:ext cx="1822824" cy="764191"/>
        </p:xfrm>
        <a:graphic>
          <a:graphicData uri="http://schemas.openxmlformats.org/drawingml/2006/table">
            <a:tbl>
              <a:tblPr firstRow="1" bandRow="1">
                <a:tableStyleId>{2D5ABB26-0587-4C30-8999-92F81FD0307C}</a:tableStyleId>
              </a:tblPr>
              <a:tblGrid>
                <a:gridCol w="1822824">
                  <a:extLst>
                    <a:ext uri="{9D8B030D-6E8A-4147-A177-3AD203B41FA5}">
                      <a16:colId xmlns:a16="http://schemas.microsoft.com/office/drawing/2014/main" val="3683147820"/>
                    </a:ext>
                  </a:extLst>
                </a:gridCol>
              </a:tblGrid>
              <a:tr h="764191">
                <a:tc>
                  <a:txBody>
                    <a:bodyPr/>
                    <a:lstStyle/>
                    <a:p>
                      <a:pPr marL="285750" indent="-285750">
                        <a:buFont typeface="Wingdings" panose="05000000000000000000" pitchFamily="2" charset="2"/>
                        <a:buChar char="Ø"/>
                      </a:pPr>
                      <a:r>
                        <a:rPr lang="en-US" sz="1800" dirty="0">
                          <a:solidFill>
                            <a:schemeClr val="bg1">
                              <a:lumMod val="95000"/>
                            </a:schemeClr>
                          </a:solidFill>
                        </a:rPr>
                        <a:t>HTML</a:t>
                      </a:r>
                    </a:p>
                    <a:p>
                      <a:pPr marL="285750" indent="-285750">
                        <a:buFont typeface="Wingdings" panose="05000000000000000000" pitchFamily="2" charset="2"/>
                        <a:buChar char="Ø"/>
                      </a:pPr>
                      <a:r>
                        <a:rPr lang="en-US" sz="1800" dirty="0">
                          <a:solidFill>
                            <a:schemeClr val="bg1">
                              <a:lumMod val="95000"/>
                            </a:schemeClr>
                          </a:solidFill>
                        </a:rPr>
                        <a:t>TypeScript</a:t>
                      </a:r>
                      <a:endParaRPr lang="en-IN" dirty="0">
                        <a:solidFill>
                          <a:schemeClr val="bg1">
                            <a:lumMod val="95000"/>
                          </a:schemeClr>
                        </a:solidFill>
                      </a:endParaRPr>
                    </a:p>
                  </a:txBody>
                  <a:tcPr/>
                </a:tc>
                <a:extLst>
                  <a:ext uri="{0D108BD9-81ED-4DB2-BD59-A6C34878D82A}">
                    <a16:rowId xmlns:a16="http://schemas.microsoft.com/office/drawing/2014/main" val="3949443116"/>
                  </a:ext>
                </a:extLst>
              </a:tr>
            </a:tbl>
          </a:graphicData>
        </a:graphic>
      </p:graphicFrame>
      <p:graphicFrame>
        <p:nvGraphicFramePr>
          <p:cNvPr id="5" name="Table 5">
            <a:extLst>
              <a:ext uri="{FF2B5EF4-FFF2-40B4-BE49-F238E27FC236}">
                <a16:creationId xmlns:a16="http://schemas.microsoft.com/office/drawing/2014/main" id="{BECBB244-094C-E3B9-58E0-92BCDBBC50C1}"/>
              </a:ext>
            </a:extLst>
          </p:cNvPr>
          <p:cNvGraphicFramePr>
            <a:graphicFrameLocks noGrp="1"/>
          </p:cNvGraphicFramePr>
          <p:nvPr>
            <p:extLst>
              <p:ext uri="{D42A27DB-BD31-4B8C-83A1-F6EECF244321}">
                <p14:modId xmlns:p14="http://schemas.microsoft.com/office/powerpoint/2010/main" val="3668183163"/>
              </p:ext>
            </p:extLst>
          </p:nvPr>
        </p:nvGraphicFramePr>
        <p:xfrm>
          <a:off x="2032000" y="719666"/>
          <a:ext cx="2306918" cy="370840"/>
        </p:xfrm>
        <a:graphic>
          <a:graphicData uri="http://schemas.openxmlformats.org/drawingml/2006/table">
            <a:tbl>
              <a:tblPr firstRow="1" bandRow="1">
                <a:tableStyleId>{2D5ABB26-0587-4C30-8999-92F81FD0307C}</a:tableStyleId>
              </a:tblPr>
              <a:tblGrid>
                <a:gridCol w="2306918">
                  <a:extLst>
                    <a:ext uri="{9D8B030D-6E8A-4147-A177-3AD203B41FA5}">
                      <a16:colId xmlns:a16="http://schemas.microsoft.com/office/drawing/2014/main" val="937606741"/>
                    </a:ext>
                  </a:extLst>
                </a:gridCol>
              </a:tblGrid>
              <a:tr h="370840">
                <a:tc>
                  <a:txBody>
                    <a:bodyPr/>
                    <a:lstStyle/>
                    <a:p>
                      <a:endParaRPr lang="en-IN" dirty="0"/>
                    </a:p>
                  </a:txBody>
                  <a:tcPr/>
                </a:tc>
                <a:extLst>
                  <a:ext uri="{0D108BD9-81ED-4DB2-BD59-A6C34878D82A}">
                    <a16:rowId xmlns:a16="http://schemas.microsoft.com/office/drawing/2014/main" val="3660981389"/>
                  </a:ext>
                </a:extLst>
              </a:tr>
            </a:tbl>
          </a:graphicData>
        </a:graphic>
      </p:graphicFrame>
      <p:sp>
        <p:nvSpPr>
          <p:cNvPr id="7" name="TextBox 6">
            <a:extLst>
              <a:ext uri="{FF2B5EF4-FFF2-40B4-BE49-F238E27FC236}">
                <a16:creationId xmlns:a16="http://schemas.microsoft.com/office/drawing/2014/main" id="{664ED2CD-8FB2-2AC4-BC13-B819C29BBEF4}"/>
              </a:ext>
            </a:extLst>
          </p:cNvPr>
          <p:cNvSpPr txBox="1"/>
          <p:nvPr/>
        </p:nvSpPr>
        <p:spPr>
          <a:xfrm>
            <a:off x="7570694" y="3856589"/>
            <a:ext cx="2451847" cy="523220"/>
          </a:xfrm>
          <a:prstGeom prst="rect">
            <a:avLst/>
          </a:prstGeom>
          <a:noFill/>
        </p:spPr>
        <p:txBody>
          <a:bodyPr wrap="square">
            <a:spAutoFit/>
          </a:bodyPr>
          <a:lstStyle/>
          <a:p>
            <a:pPr marL="457200" indent="-457200">
              <a:buFont typeface="Courier New" panose="02070309020205020404" pitchFamily="49" charset="0"/>
              <a:buChar char="o"/>
            </a:pPr>
            <a:r>
              <a:rPr lang="en-US" sz="2800" dirty="0">
                <a:solidFill>
                  <a:schemeClr val="bg1">
                    <a:lumMod val="95000"/>
                  </a:schemeClr>
                </a:solidFill>
              </a:rPr>
              <a:t> </a:t>
            </a:r>
            <a:r>
              <a:rPr lang="en-US" sz="1800" dirty="0">
                <a:solidFill>
                  <a:schemeClr val="bg1">
                    <a:lumMod val="95000"/>
                  </a:schemeClr>
                </a:solidFill>
              </a:rPr>
              <a:t>Entity classes</a:t>
            </a:r>
            <a:endParaRPr lang="en-IN" dirty="0">
              <a:solidFill>
                <a:schemeClr val="bg1">
                  <a:lumMod val="95000"/>
                </a:schemeClr>
              </a:solidFill>
            </a:endParaRPr>
          </a:p>
        </p:txBody>
      </p:sp>
      <p:graphicFrame>
        <p:nvGraphicFramePr>
          <p:cNvPr id="8" name="Table 8">
            <a:extLst>
              <a:ext uri="{FF2B5EF4-FFF2-40B4-BE49-F238E27FC236}">
                <a16:creationId xmlns:a16="http://schemas.microsoft.com/office/drawing/2014/main" id="{8581449F-3EC0-A999-19AF-03C58EC55124}"/>
              </a:ext>
            </a:extLst>
          </p:cNvPr>
          <p:cNvGraphicFramePr>
            <a:graphicFrameLocks noGrp="1"/>
          </p:cNvGraphicFramePr>
          <p:nvPr>
            <p:extLst>
              <p:ext uri="{D42A27DB-BD31-4B8C-83A1-F6EECF244321}">
                <p14:modId xmlns:p14="http://schemas.microsoft.com/office/powerpoint/2010/main" val="4266546271"/>
              </p:ext>
            </p:extLst>
          </p:nvPr>
        </p:nvGraphicFramePr>
        <p:xfrm>
          <a:off x="7616264" y="5083590"/>
          <a:ext cx="2360706" cy="370840"/>
        </p:xfrm>
        <a:graphic>
          <a:graphicData uri="http://schemas.openxmlformats.org/drawingml/2006/table">
            <a:tbl>
              <a:tblPr firstRow="1" bandRow="1">
                <a:tableStyleId>{2D5ABB26-0587-4C30-8999-92F81FD0307C}</a:tableStyleId>
              </a:tblPr>
              <a:tblGrid>
                <a:gridCol w="2360706">
                  <a:extLst>
                    <a:ext uri="{9D8B030D-6E8A-4147-A177-3AD203B41FA5}">
                      <a16:colId xmlns:a16="http://schemas.microsoft.com/office/drawing/2014/main" val="965128195"/>
                    </a:ext>
                  </a:extLst>
                </a:gridCol>
              </a:tblGrid>
              <a:tr h="370840">
                <a:tc>
                  <a:txBody>
                    <a:bodyPr/>
                    <a:lstStyle/>
                    <a:p>
                      <a:pPr marL="285750" indent="-285750">
                        <a:buFont typeface="Wingdings" panose="05000000000000000000" pitchFamily="2" charset="2"/>
                        <a:buChar char="Ø"/>
                      </a:pPr>
                      <a:r>
                        <a:rPr lang="en-US" sz="1800" dirty="0">
                          <a:solidFill>
                            <a:schemeClr val="bg1"/>
                          </a:solidFill>
                        </a:rPr>
                        <a:t>Data services</a:t>
                      </a:r>
                      <a:endParaRPr lang="en-IN" dirty="0">
                        <a:solidFill>
                          <a:schemeClr val="bg1"/>
                        </a:solidFill>
                      </a:endParaRPr>
                    </a:p>
                  </a:txBody>
                  <a:tcPr/>
                </a:tc>
                <a:extLst>
                  <a:ext uri="{0D108BD9-81ED-4DB2-BD59-A6C34878D82A}">
                    <a16:rowId xmlns:a16="http://schemas.microsoft.com/office/drawing/2014/main" val="3919066407"/>
                  </a:ext>
                </a:extLst>
              </a:tr>
            </a:tbl>
          </a:graphicData>
        </a:graphic>
      </p:graphicFrame>
    </p:spTree>
    <p:extLst>
      <p:ext uri="{BB962C8B-B14F-4D97-AF65-F5344CB8AC3E}">
        <p14:creationId xmlns:p14="http://schemas.microsoft.com/office/powerpoint/2010/main" val="247807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dirty="0">
                <a:latin typeface="+mn-lt"/>
              </a:rPr>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sp>
        <p:nvSpPr>
          <p:cNvPr id="3" name="Slide Number Placeholder 2">
            <a:extLst>
              <a:ext uri="{FF2B5EF4-FFF2-40B4-BE49-F238E27FC236}">
                <a16:creationId xmlns:a16="http://schemas.microsoft.com/office/drawing/2014/main" id="{45E71858-DE54-98AC-4FE6-007BD720BCA8}"/>
              </a:ext>
            </a:extLst>
          </p:cNvPr>
          <p:cNvSpPr>
            <a:spLocks noGrp="1"/>
          </p:cNvSpPr>
          <p:nvPr>
            <p:ph type="sldNum" sz="quarter" idx="50"/>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4157533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777563" y="2241420"/>
            <a:ext cx="5055698" cy="1325563"/>
          </a:xfrm>
        </p:spPr>
        <p:txBody>
          <a:bodyPr/>
          <a:lstStyle/>
          <a:p>
            <a:r>
              <a:rPr lang="en-US" sz="6000" u="sng" dirty="0">
                <a:latin typeface="+mn-lt"/>
              </a:rPr>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971025"/>
            <a:ext cx="5117162" cy="1325563"/>
          </a:xfrm>
        </p:spPr>
        <p:txBody>
          <a:bodyPr/>
          <a:lstStyle/>
          <a:p>
            <a:r>
              <a:rPr lang="en-US" u="sng" dirty="0"/>
              <a:t>Module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ext Placeholder 3">
            <a:extLst>
              <a:ext uri="{FF2B5EF4-FFF2-40B4-BE49-F238E27FC236}">
                <a16:creationId xmlns:a16="http://schemas.microsoft.com/office/drawing/2014/main" id="{21CCCE3D-E248-B72C-A05B-29F8222555A6}"/>
              </a:ext>
            </a:extLst>
          </p:cNvPr>
          <p:cNvSpPr>
            <a:spLocks noGrp="1"/>
          </p:cNvSpPr>
          <p:nvPr>
            <p:ph type="body" sz="quarter" idx="28"/>
          </p:nvPr>
        </p:nvSpPr>
        <p:spPr>
          <a:xfrm>
            <a:off x="416129" y="3125414"/>
            <a:ext cx="5052342" cy="1294530"/>
          </a:xfrm>
        </p:spPr>
        <p:txBody>
          <a:bodyPr/>
          <a:lstStyle/>
          <a:p>
            <a:pPr marL="342900" indent="-342900" algn="ctr">
              <a:buFont typeface="Wingdings" panose="05000000000000000000" pitchFamily="2" charset="2"/>
              <a:buChar char="Ø"/>
            </a:pPr>
            <a:r>
              <a:rPr lang="en-IN" sz="2400" dirty="0"/>
              <a:t>Admin Attendance dashboard</a:t>
            </a:r>
          </a:p>
          <a:p>
            <a:pPr marL="342900" indent="-342900" algn="ctr">
              <a:buFont typeface="Wingdings" panose="05000000000000000000" pitchFamily="2" charset="2"/>
              <a:buChar char="Ø"/>
            </a:pPr>
            <a:r>
              <a:rPr lang="en-IN" sz="2400" dirty="0"/>
              <a:t>User Attendance dashboard</a:t>
            </a:r>
          </a:p>
          <a:p>
            <a:pPr algn="ctr"/>
            <a:endParaRPr lang="en-IN" sz="2400" dirty="0"/>
          </a:p>
          <a:p>
            <a:pPr algn="ctr"/>
            <a:endParaRPr lang="en-IN" sz="2400" dirty="0"/>
          </a:p>
          <a:p>
            <a:pPr algn="ctr"/>
            <a:r>
              <a:rPr lang="en-IN" sz="2400" dirty="0"/>
              <a:t>  </a:t>
            </a:r>
          </a:p>
        </p:txBody>
      </p:sp>
      <p:pic>
        <p:nvPicPr>
          <p:cNvPr id="3" name="Picture 2">
            <a:extLst>
              <a:ext uri="{FF2B5EF4-FFF2-40B4-BE49-F238E27FC236}">
                <a16:creationId xmlns:a16="http://schemas.microsoft.com/office/drawing/2014/main" id="{4258C040-43AC-E59C-FF60-3E4D8FAB78DF}"/>
              </a:ext>
            </a:extLst>
          </p:cNvPr>
          <p:cNvPicPr>
            <a:picLocks noChangeAspect="1"/>
          </p:cNvPicPr>
          <p:nvPr/>
        </p:nvPicPr>
        <p:blipFill>
          <a:blip r:embed="rId3"/>
          <a:stretch>
            <a:fillRect/>
          </a:stretch>
        </p:blipFill>
        <p:spPr>
          <a:xfrm>
            <a:off x="4458777" y="202467"/>
            <a:ext cx="2149027" cy="2389839"/>
          </a:xfrm>
          <a:prstGeom prst="rect">
            <a:avLst/>
          </a:prstGeom>
        </p:spPr>
      </p:pic>
      <p:sp>
        <p:nvSpPr>
          <p:cNvPr id="7" name="Slide Number Placeholder 6">
            <a:extLst>
              <a:ext uri="{FF2B5EF4-FFF2-40B4-BE49-F238E27FC236}">
                <a16:creationId xmlns:a16="http://schemas.microsoft.com/office/drawing/2014/main" id="{9E9CAA22-CAA8-B143-9AE4-1D3128E09FA5}"/>
              </a:ext>
            </a:extLst>
          </p:cNvPr>
          <p:cNvSpPr>
            <a:spLocks noGrp="1"/>
          </p:cNvSpPr>
          <p:nvPr>
            <p:ph type="sldNum" sz="quarter" idx="53"/>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214268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72FF4DD-6A54-01CA-B89A-25B34FEB0D84}"/>
              </a:ext>
            </a:extLst>
          </p:cNvPr>
          <p:cNvSpPr>
            <a:spLocks noGrp="1"/>
          </p:cNvSpPr>
          <p:nvPr>
            <p:ph type="body" sz="quarter" idx="29"/>
          </p:nvPr>
        </p:nvSpPr>
        <p:spPr>
          <a:xfrm>
            <a:off x="4329953" y="2348753"/>
            <a:ext cx="7225553" cy="3971364"/>
          </a:xfrm>
        </p:spPr>
        <p:txBody>
          <a:bodyPr/>
          <a:lstStyle/>
          <a:p>
            <a:pP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The Admin can view the attendance of employee from  start time of login and end time of their work.</a:t>
            </a:r>
          </a:p>
          <a:p>
            <a:pP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Admin can edit and delete the attendance of an user if any changes in their timings.</a:t>
            </a:r>
          </a:p>
          <a:p>
            <a:pP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They can also add attendance of an employee by entering their Employee id, Name, Start time, End time, Date and Status.</a:t>
            </a:r>
          </a:p>
          <a:p>
            <a:pPr>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Also admin can update any details regarding the attendance of an employee in this dashboard.</a:t>
            </a:r>
          </a:p>
        </p:txBody>
      </p:sp>
      <p:graphicFrame>
        <p:nvGraphicFramePr>
          <p:cNvPr id="9" name="Table 9">
            <a:extLst>
              <a:ext uri="{FF2B5EF4-FFF2-40B4-BE49-F238E27FC236}">
                <a16:creationId xmlns:a16="http://schemas.microsoft.com/office/drawing/2014/main" id="{CE85ED0A-129E-43E2-750B-A21D19F023F5}"/>
              </a:ext>
            </a:extLst>
          </p:cNvPr>
          <p:cNvGraphicFramePr>
            <a:graphicFrameLocks noGrp="1"/>
          </p:cNvGraphicFramePr>
          <p:nvPr>
            <p:extLst>
              <p:ext uri="{D42A27DB-BD31-4B8C-83A1-F6EECF244321}">
                <p14:modId xmlns:p14="http://schemas.microsoft.com/office/powerpoint/2010/main" val="1941516783"/>
              </p:ext>
            </p:extLst>
          </p:nvPr>
        </p:nvGraphicFramePr>
        <p:xfrm>
          <a:off x="4599432" y="1024466"/>
          <a:ext cx="6508376" cy="701040"/>
        </p:xfrm>
        <a:graphic>
          <a:graphicData uri="http://schemas.openxmlformats.org/drawingml/2006/table">
            <a:tbl>
              <a:tblPr firstRow="1" bandRow="1">
                <a:tableStyleId>{69C7853C-536D-4A76-A0AE-DD22124D55A5}</a:tableStyleId>
              </a:tblPr>
              <a:tblGrid>
                <a:gridCol w="6508376">
                  <a:extLst>
                    <a:ext uri="{9D8B030D-6E8A-4147-A177-3AD203B41FA5}">
                      <a16:colId xmlns:a16="http://schemas.microsoft.com/office/drawing/2014/main" val="44419672"/>
                    </a:ext>
                  </a:extLst>
                </a:gridCol>
              </a:tblGrid>
              <a:tr h="370840">
                <a:tc>
                  <a:txBody>
                    <a:bodyPr/>
                    <a:lstStyle/>
                    <a:p>
                      <a:pPr algn="ctr"/>
                      <a:r>
                        <a:rPr lang="en-IN" sz="4000" dirty="0">
                          <a:solidFill>
                            <a:schemeClr val="bg1"/>
                          </a:solidFill>
                        </a:rPr>
                        <a:t>Admin Attendance Module</a:t>
                      </a:r>
                    </a:p>
                  </a:txBody>
                  <a:tcPr/>
                </a:tc>
                <a:extLst>
                  <a:ext uri="{0D108BD9-81ED-4DB2-BD59-A6C34878D82A}">
                    <a16:rowId xmlns:a16="http://schemas.microsoft.com/office/drawing/2014/main" val="3580171489"/>
                  </a:ext>
                </a:extLst>
              </a:tr>
            </a:tbl>
          </a:graphicData>
        </a:graphic>
      </p:graphicFrame>
      <p:pic>
        <p:nvPicPr>
          <p:cNvPr id="10" name="Picture 9">
            <a:extLst>
              <a:ext uri="{FF2B5EF4-FFF2-40B4-BE49-F238E27FC236}">
                <a16:creationId xmlns:a16="http://schemas.microsoft.com/office/drawing/2014/main" id="{4BC6E042-2C42-E2E1-68FA-51FAF2AE8FE8}"/>
              </a:ext>
            </a:extLst>
          </p:cNvPr>
          <p:cNvPicPr>
            <a:picLocks noChangeAspect="1"/>
          </p:cNvPicPr>
          <p:nvPr/>
        </p:nvPicPr>
        <p:blipFill>
          <a:blip r:embed="rId2"/>
          <a:stretch>
            <a:fillRect/>
          </a:stretch>
        </p:blipFill>
        <p:spPr>
          <a:xfrm>
            <a:off x="1319234" y="1554281"/>
            <a:ext cx="2679024" cy="2981861"/>
          </a:xfrm>
          <a:prstGeom prst="rect">
            <a:avLst/>
          </a:prstGeom>
        </p:spPr>
      </p:pic>
      <p:pic>
        <p:nvPicPr>
          <p:cNvPr id="11" name="Picture 10">
            <a:extLst>
              <a:ext uri="{FF2B5EF4-FFF2-40B4-BE49-F238E27FC236}">
                <a16:creationId xmlns:a16="http://schemas.microsoft.com/office/drawing/2014/main" id="{E9503B0F-AB21-3CAB-E1AF-7011E856EB33}"/>
              </a:ext>
            </a:extLst>
          </p:cNvPr>
          <p:cNvPicPr>
            <a:picLocks noChangeAspect="1"/>
          </p:cNvPicPr>
          <p:nvPr/>
        </p:nvPicPr>
        <p:blipFill>
          <a:blip r:embed="rId3"/>
          <a:stretch>
            <a:fillRect/>
          </a:stretch>
        </p:blipFill>
        <p:spPr>
          <a:xfrm>
            <a:off x="1165412" y="1374986"/>
            <a:ext cx="2913529" cy="3376308"/>
          </a:xfrm>
          <a:prstGeom prst="rect">
            <a:avLst/>
          </a:prstGeom>
        </p:spPr>
      </p:pic>
      <p:sp>
        <p:nvSpPr>
          <p:cNvPr id="3" name="Slide Number Placeholder 2">
            <a:extLst>
              <a:ext uri="{FF2B5EF4-FFF2-40B4-BE49-F238E27FC236}">
                <a16:creationId xmlns:a16="http://schemas.microsoft.com/office/drawing/2014/main" id="{DAC21030-CAF5-F626-6D98-DDBB2FB57D86}"/>
              </a:ext>
            </a:extLst>
          </p:cNvPr>
          <p:cNvSpPr>
            <a:spLocks noGrp="1"/>
          </p:cNvSpPr>
          <p:nvPr>
            <p:ph type="sldNum" sz="quarter" idx="31"/>
          </p:nvPr>
        </p:nvSpPr>
        <p:spPr/>
        <p:txBody>
          <a:bodyPr/>
          <a:lstStyle/>
          <a:p>
            <a:fld id="{47FEACEE-25B4-4A2D-B147-27296E36371D}" type="slidenum">
              <a:rPr lang="en-US" altLang="zh-CN" noProof="0" smtClean="0"/>
              <a:pPr/>
              <a:t>3</a:t>
            </a:fld>
            <a:endParaRPr lang="en-US" altLang="zh-CN" noProof="0" dirty="0"/>
          </a:p>
        </p:txBody>
      </p:sp>
    </p:spTree>
    <p:extLst>
      <p:ext uri="{BB962C8B-B14F-4D97-AF65-F5344CB8AC3E}">
        <p14:creationId xmlns:p14="http://schemas.microsoft.com/office/powerpoint/2010/main" val="2471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graphicFrame>
        <p:nvGraphicFramePr>
          <p:cNvPr id="5" name="Table 8">
            <a:extLst>
              <a:ext uri="{FF2B5EF4-FFF2-40B4-BE49-F238E27FC236}">
                <a16:creationId xmlns:a16="http://schemas.microsoft.com/office/drawing/2014/main" id="{0DFAC7D6-38D3-ED7F-A723-772806C94FC8}"/>
              </a:ext>
            </a:extLst>
          </p:cNvPr>
          <p:cNvGraphicFramePr>
            <a:graphicFrameLocks noGrp="1"/>
          </p:cNvGraphicFramePr>
          <p:nvPr>
            <p:extLst>
              <p:ext uri="{D42A27DB-BD31-4B8C-83A1-F6EECF244321}">
                <p14:modId xmlns:p14="http://schemas.microsoft.com/office/powerpoint/2010/main" val="576912011"/>
              </p:ext>
            </p:extLst>
          </p:nvPr>
        </p:nvGraphicFramePr>
        <p:xfrm>
          <a:off x="4004235" y="768673"/>
          <a:ext cx="4404659" cy="579120"/>
        </p:xfrm>
        <a:graphic>
          <a:graphicData uri="http://schemas.openxmlformats.org/drawingml/2006/table">
            <a:tbl>
              <a:tblPr firstRow="1" bandRow="1">
                <a:tableStyleId>{F5AB1C69-6EDB-4FF4-983F-18BD219EF322}</a:tableStyleId>
              </a:tblPr>
              <a:tblGrid>
                <a:gridCol w="4404659">
                  <a:extLst>
                    <a:ext uri="{9D8B030D-6E8A-4147-A177-3AD203B41FA5}">
                      <a16:colId xmlns:a16="http://schemas.microsoft.com/office/drawing/2014/main" val="158650948"/>
                    </a:ext>
                  </a:extLst>
                </a:gridCol>
              </a:tblGrid>
              <a:tr h="0">
                <a:tc>
                  <a:txBody>
                    <a:bodyPr/>
                    <a:lstStyle/>
                    <a:p>
                      <a:r>
                        <a:rPr lang="en-US" sz="3200" dirty="0">
                          <a:latin typeface="Times New Roman" panose="02020603050405020304" pitchFamily="18" charset="0"/>
                          <a:cs typeface="Times New Roman" panose="02020603050405020304" pitchFamily="18" charset="0"/>
                        </a:rPr>
                        <a:t>   Module Screenshots</a:t>
                      </a:r>
                      <a:endParaRPr lang="en-IN" sz="3200" dirty="0"/>
                    </a:p>
                  </a:txBody>
                  <a:tcPr/>
                </a:tc>
                <a:extLst>
                  <a:ext uri="{0D108BD9-81ED-4DB2-BD59-A6C34878D82A}">
                    <a16:rowId xmlns:a16="http://schemas.microsoft.com/office/drawing/2014/main" val="678447714"/>
                  </a:ext>
                </a:extLst>
              </a:tr>
            </a:tbl>
          </a:graphicData>
        </a:graphic>
      </p:graphicFrame>
      <p:sp>
        <p:nvSpPr>
          <p:cNvPr id="6" name="Slide Number Placeholder 5">
            <a:extLst>
              <a:ext uri="{FF2B5EF4-FFF2-40B4-BE49-F238E27FC236}">
                <a16:creationId xmlns:a16="http://schemas.microsoft.com/office/drawing/2014/main" id="{0042C53D-9BAD-2C94-8265-569F91CC9AF6}"/>
              </a:ext>
            </a:extLst>
          </p:cNvPr>
          <p:cNvSpPr>
            <a:spLocks noGrp="1"/>
          </p:cNvSpPr>
          <p:nvPr>
            <p:ph type="sldNum" sz="quarter" idx="31"/>
          </p:nvPr>
        </p:nvSpPr>
        <p:spPr/>
        <p:txBody>
          <a:bodyPr/>
          <a:lstStyle/>
          <a:p>
            <a:fld id="{47FEACEE-25B4-4A2D-B147-27296E36371D}" type="slidenum">
              <a:rPr lang="en-US" altLang="zh-CN" noProof="0" smtClean="0"/>
              <a:pPr/>
              <a:t>4</a:t>
            </a:fld>
            <a:endParaRPr lang="en-US" altLang="zh-CN" noProof="0" dirty="0"/>
          </a:p>
        </p:txBody>
      </p:sp>
      <p:pic>
        <p:nvPicPr>
          <p:cNvPr id="9" name="Picture 8">
            <a:extLst>
              <a:ext uri="{FF2B5EF4-FFF2-40B4-BE49-F238E27FC236}">
                <a16:creationId xmlns:a16="http://schemas.microsoft.com/office/drawing/2014/main" id="{AF9D874A-4294-EF61-9BBC-C639E7F5F780}"/>
              </a:ext>
            </a:extLst>
          </p:cNvPr>
          <p:cNvPicPr>
            <a:picLocks noChangeAspect="1"/>
          </p:cNvPicPr>
          <p:nvPr/>
        </p:nvPicPr>
        <p:blipFill>
          <a:blip r:embed="rId2"/>
          <a:stretch>
            <a:fillRect/>
          </a:stretch>
        </p:blipFill>
        <p:spPr>
          <a:xfrm>
            <a:off x="779929" y="1347792"/>
            <a:ext cx="10560424" cy="4741535"/>
          </a:xfrm>
          <a:prstGeom prst="rect">
            <a:avLst/>
          </a:prstGeom>
        </p:spPr>
      </p:pic>
    </p:spTree>
    <p:extLst>
      <p:ext uri="{BB962C8B-B14F-4D97-AF65-F5344CB8AC3E}">
        <p14:creationId xmlns:p14="http://schemas.microsoft.com/office/powerpoint/2010/main" val="3093942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522257" y="1057835"/>
            <a:ext cx="6096000" cy="74583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z="4400" u="sng" dirty="0"/>
              <a:t>User Attendance Module</a:t>
            </a:r>
          </a:p>
        </p:txBody>
      </p:sp>
      <p:sp>
        <p:nvSpPr>
          <p:cNvPr id="5" name="TextBox 4">
            <a:extLst>
              <a:ext uri="{FF2B5EF4-FFF2-40B4-BE49-F238E27FC236}">
                <a16:creationId xmlns:a16="http://schemas.microsoft.com/office/drawing/2014/main" id="{D69A0AEE-EECA-FE8C-8A08-4D48984917B5}"/>
              </a:ext>
            </a:extLst>
          </p:cNvPr>
          <p:cNvSpPr txBox="1"/>
          <p:nvPr/>
        </p:nvSpPr>
        <p:spPr>
          <a:xfrm>
            <a:off x="4993341" y="2750875"/>
            <a:ext cx="6096000" cy="2585323"/>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User Attendance Dashboard provides the attendance details for an user.</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User can use this dashboard for starting their day of work by entering some data like their id, start time, end time and so on.</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Attendance Dashboard helps the admin to track their daily basis of work for salary purposes and number of leaves.</a:t>
            </a:r>
          </a:p>
        </p:txBody>
      </p:sp>
      <p:pic>
        <p:nvPicPr>
          <p:cNvPr id="10" name="Picture 9">
            <a:extLst>
              <a:ext uri="{FF2B5EF4-FFF2-40B4-BE49-F238E27FC236}">
                <a16:creationId xmlns:a16="http://schemas.microsoft.com/office/drawing/2014/main" id="{D42DD0A1-C444-D2BA-B51A-27E0FFC492A1}"/>
              </a:ext>
            </a:extLst>
          </p:cNvPr>
          <p:cNvPicPr>
            <a:picLocks noChangeAspect="1"/>
          </p:cNvPicPr>
          <p:nvPr/>
        </p:nvPicPr>
        <p:blipFill>
          <a:blip r:embed="rId2"/>
          <a:stretch>
            <a:fillRect/>
          </a:stretch>
        </p:blipFill>
        <p:spPr>
          <a:xfrm>
            <a:off x="1192306" y="1434353"/>
            <a:ext cx="3101788" cy="3245223"/>
          </a:xfrm>
          <a:prstGeom prst="rect">
            <a:avLst/>
          </a:prstGeom>
        </p:spPr>
      </p:pic>
      <p:sp>
        <p:nvSpPr>
          <p:cNvPr id="3" name="Slide Number Placeholder 2">
            <a:extLst>
              <a:ext uri="{FF2B5EF4-FFF2-40B4-BE49-F238E27FC236}">
                <a16:creationId xmlns:a16="http://schemas.microsoft.com/office/drawing/2014/main" id="{4731AED3-4884-526B-6E35-269347DDA328}"/>
              </a:ext>
            </a:extLst>
          </p:cNvPr>
          <p:cNvSpPr>
            <a:spLocks noGrp="1"/>
          </p:cNvSpPr>
          <p:nvPr>
            <p:ph type="sldNum" sz="quarter" idx="31"/>
          </p:nvPr>
        </p:nvSpPr>
        <p:spPr/>
        <p:txBody>
          <a:bodyPr/>
          <a:lstStyle/>
          <a:p>
            <a:fld id="{47FEACEE-25B4-4A2D-B147-27296E36371D}" type="slidenum">
              <a:rPr lang="en-US" altLang="zh-CN" noProof="0" smtClean="0"/>
              <a:pPr/>
              <a:t>5</a:t>
            </a:fld>
            <a:endParaRPr lang="en-US" altLang="zh-CN" noProof="0" dirty="0"/>
          </a:p>
        </p:txBody>
      </p:sp>
    </p:spTree>
    <p:extLst>
      <p:ext uri="{BB962C8B-B14F-4D97-AF65-F5344CB8AC3E}">
        <p14:creationId xmlns:p14="http://schemas.microsoft.com/office/powerpoint/2010/main" val="99992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6871344E-DD1F-62EA-4F6E-28E847A21B2E}"/>
              </a:ext>
            </a:extLst>
          </p:cNvPr>
          <p:cNvSpPr>
            <a:spLocks noGrp="1"/>
          </p:cNvSpPr>
          <p:nvPr>
            <p:ph type="chart" sz="quarter" idx="27"/>
          </p:nvPr>
        </p:nvSpPr>
        <p:spPr/>
      </p:sp>
      <p:graphicFrame>
        <p:nvGraphicFramePr>
          <p:cNvPr id="8" name="Table 9">
            <a:extLst>
              <a:ext uri="{FF2B5EF4-FFF2-40B4-BE49-F238E27FC236}">
                <a16:creationId xmlns:a16="http://schemas.microsoft.com/office/drawing/2014/main" id="{BB992B00-6553-A692-6553-2C9B5E4AFF04}"/>
              </a:ext>
            </a:extLst>
          </p:cNvPr>
          <p:cNvGraphicFramePr>
            <a:graphicFrameLocks noGrp="1"/>
          </p:cNvGraphicFramePr>
          <p:nvPr>
            <p:extLst>
              <p:ext uri="{D42A27DB-BD31-4B8C-83A1-F6EECF244321}">
                <p14:modId xmlns:p14="http://schemas.microsoft.com/office/powerpoint/2010/main" val="3660700820"/>
              </p:ext>
            </p:extLst>
          </p:nvPr>
        </p:nvGraphicFramePr>
        <p:xfrm>
          <a:off x="2967856" y="921470"/>
          <a:ext cx="6508376" cy="701040"/>
        </p:xfrm>
        <a:graphic>
          <a:graphicData uri="http://schemas.openxmlformats.org/drawingml/2006/table">
            <a:tbl>
              <a:tblPr firstRow="1" bandRow="1">
                <a:tableStyleId>{69C7853C-536D-4A76-A0AE-DD22124D55A5}</a:tableStyleId>
              </a:tblPr>
              <a:tblGrid>
                <a:gridCol w="6508376">
                  <a:extLst>
                    <a:ext uri="{9D8B030D-6E8A-4147-A177-3AD203B41FA5}">
                      <a16:colId xmlns:a16="http://schemas.microsoft.com/office/drawing/2014/main" val="44419672"/>
                    </a:ext>
                  </a:extLst>
                </a:gridCol>
              </a:tblGrid>
              <a:tr h="370840">
                <a:tc>
                  <a:txBody>
                    <a:bodyPr/>
                    <a:lstStyle/>
                    <a:p>
                      <a:pPr algn="ctr"/>
                      <a:r>
                        <a:rPr lang="en-IN" sz="4000" dirty="0">
                          <a:solidFill>
                            <a:schemeClr val="bg1"/>
                          </a:solidFill>
                        </a:rPr>
                        <a:t> Module screenshot</a:t>
                      </a:r>
                    </a:p>
                  </a:txBody>
                  <a:tcPr/>
                </a:tc>
                <a:extLst>
                  <a:ext uri="{0D108BD9-81ED-4DB2-BD59-A6C34878D82A}">
                    <a16:rowId xmlns:a16="http://schemas.microsoft.com/office/drawing/2014/main" val="3580171489"/>
                  </a:ext>
                </a:extLst>
              </a:tr>
            </a:tbl>
          </a:graphicData>
        </a:graphic>
      </p:graphicFrame>
      <p:sp>
        <p:nvSpPr>
          <p:cNvPr id="10" name="Slide Number Placeholder 9">
            <a:extLst>
              <a:ext uri="{FF2B5EF4-FFF2-40B4-BE49-F238E27FC236}">
                <a16:creationId xmlns:a16="http://schemas.microsoft.com/office/drawing/2014/main" id="{56335A32-E498-9D19-F3F5-5EDAEC84B913}"/>
              </a:ext>
            </a:extLst>
          </p:cNvPr>
          <p:cNvSpPr>
            <a:spLocks noGrp="1"/>
          </p:cNvSpPr>
          <p:nvPr>
            <p:ph type="sldNum" sz="quarter" idx="29"/>
          </p:nvPr>
        </p:nvSpPr>
        <p:spPr/>
        <p:txBody>
          <a:bodyPr/>
          <a:lstStyle/>
          <a:p>
            <a:fld id="{47FEACEE-25B4-4A2D-B147-27296E36371D}" type="slidenum">
              <a:rPr lang="en-US" altLang="zh-CN" noProof="0" smtClean="0"/>
              <a:pPr/>
              <a:t>6</a:t>
            </a:fld>
            <a:endParaRPr lang="en-US" altLang="zh-CN" noProof="0" dirty="0"/>
          </a:p>
        </p:txBody>
      </p:sp>
      <p:pic>
        <p:nvPicPr>
          <p:cNvPr id="12" name="Picture 11">
            <a:extLst>
              <a:ext uri="{FF2B5EF4-FFF2-40B4-BE49-F238E27FC236}">
                <a16:creationId xmlns:a16="http://schemas.microsoft.com/office/drawing/2014/main" id="{D4579250-F4F2-E1AF-F651-5B5F423C5F6D}"/>
              </a:ext>
            </a:extLst>
          </p:cNvPr>
          <p:cNvPicPr>
            <a:picLocks noChangeAspect="1"/>
          </p:cNvPicPr>
          <p:nvPr/>
        </p:nvPicPr>
        <p:blipFill>
          <a:blip r:embed="rId2"/>
          <a:stretch>
            <a:fillRect/>
          </a:stretch>
        </p:blipFill>
        <p:spPr>
          <a:xfrm>
            <a:off x="587829" y="1597612"/>
            <a:ext cx="10889796" cy="4180655"/>
          </a:xfrm>
          <a:prstGeom prst="rect">
            <a:avLst/>
          </a:prstGeom>
        </p:spPr>
      </p:pic>
    </p:spTree>
    <p:extLst>
      <p:ext uri="{BB962C8B-B14F-4D97-AF65-F5344CB8AC3E}">
        <p14:creationId xmlns:p14="http://schemas.microsoft.com/office/powerpoint/2010/main" val="1729585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731629" y="3171758"/>
            <a:ext cx="2894159" cy="1070829"/>
          </a:xfrm>
        </p:spPr>
        <p:txBody>
          <a:bodyPr/>
          <a:lstStyle/>
          <a:p>
            <a:r>
              <a:rPr lang="en-US" sz="2800" dirty="0">
                <a:solidFill>
                  <a:schemeClr val="accent1">
                    <a:lumMod val="50000"/>
                  </a:schemeClr>
                </a:solidFill>
                <a:latin typeface="Arial Black" panose="020B0A04020102020204" pitchFamily="34" charset="0"/>
              </a:rPr>
              <a:t>SPRINGBOOT</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3" name="TextBox 2">
            <a:extLst>
              <a:ext uri="{FF2B5EF4-FFF2-40B4-BE49-F238E27FC236}">
                <a16:creationId xmlns:a16="http://schemas.microsoft.com/office/drawing/2014/main" id="{982D5ACC-3618-130A-02CB-5A41A4C7781A}"/>
              </a:ext>
            </a:extLst>
          </p:cNvPr>
          <p:cNvSpPr txBox="1"/>
          <p:nvPr/>
        </p:nvSpPr>
        <p:spPr>
          <a:xfrm>
            <a:off x="5949885" y="1039016"/>
            <a:ext cx="6096000" cy="769441"/>
          </a:xfrm>
          <a:prstGeom prst="rect">
            <a:avLst/>
          </a:prstGeom>
          <a:noFill/>
        </p:spPr>
        <p:txBody>
          <a:bodyPr wrap="square">
            <a:spAutoFit/>
          </a:bodyPr>
          <a:lstStyle/>
          <a:p>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Backend code</a:t>
            </a:r>
            <a:endParaRPr lang="en-IN"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itle 3">
            <a:extLst>
              <a:ext uri="{FF2B5EF4-FFF2-40B4-BE49-F238E27FC236}">
                <a16:creationId xmlns:a16="http://schemas.microsoft.com/office/drawing/2014/main" id="{120DDDE8-F33E-4642-61C2-6C9301367CB8}"/>
              </a:ext>
            </a:extLst>
          </p:cNvPr>
          <p:cNvSpPr>
            <a:spLocks noGrp="1"/>
          </p:cNvSpPr>
          <p:nvPr>
            <p:ph type="title"/>
          </p:nvPr>
        </p:nvSpPr>
        <p:spPr>
          <a:xfrm>
            <a:off x="7499404" y="2608250"/>
            <a:ext cx="4441188" cy="2775857"/>
          </a:xfrm>
        </p:spPr>
        <p:txBody>
          <a:bodyPr/>
          <a:lstStyle/>
          <a:p>
            <a:r>
              <a:rPr lang="en-IN" sz="3600" dirty="0"/>
              <a:t>Entity</a:t>
            </a:r>
            <a:br>
              <a:rPr lang="en-IN" sz="3600" dirty="0"/>
            </a:br>
            <a:br>
              <a:rPr lang="en-IN" sz="3600" dirty="0"/>
            </a:br>
            <a:r>
              <a:rPr lang="en-IN" sz="3600" dirty="0"/>
              <a:t>Repository</a:t>
            </a:r>
            <a:br>
              <a:rPr lang="en-IN" sz="3600" dirty="0"/>
            </a:br>
            <a:br>
              <a:rPr lang="en-IN" sz="3600" dirty="0"/>
            </a:br>
            <a:r>
              <a:rPr lang="en-IN" sz="3600" dirty="0"/>
              <a:t>Services</a:t>
            </a:r>
            <a:br>
              <a:rPr lang="en-IN" sz="3600" dirty="0"/>
            </a:br>
            <a:br>
              <a:rPr lang="en-IN" sz="3600" dirty="0"/>
            </a:br>
            <a:r>
              <a:rPr lang="en-IN" sz="3600" dirty="0"/>
              <a:t>Controller</a:t>
            </a:r>
          </a:p>
        </p:txBody>
      </p:sp>
    </p:spTree>
    <p:extLst>
      <p:ext uri="{BB962C8B-B14F-4D97-AF65-F5344CB8AC3E}">
        <p14:creationId xmlns:p14="http://schemas.microsoft.com/office/powerpoint/2010/main" val="76919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52C6-6E5A-FE5B-216C-75888032F7F4}"/>
              </a:ext>
            </a:extLst>
          </p:cNvPr>
          <p:cNvSpPr>
            <a:spLocks noGrp="1"/>
          </p:cNvSpPr>
          <p:nvPr>
            <p:ph type="title"/>
          </p:nvPr>
        </p:nvSpPr>
        <p:spPr>
          <a:xfrm>
            <a:off x="5817798" y="1972367"/>
            <a:ext cx="5809425" cy="3322224"/>
          </a:xfrm>
        </p:spPr>
        <p:txBody>
          <a:bodyPr/>
          <a:lstStyle/>
          <a:p>
            <a:r>
              <a:rPr lang="en-IN" sz="3600" dirty="0"/>
              <a:t>Post-</a:t>
            </a:r>
            <a:r>
              <a:rPr lang="en-US" sz="2400" dirty="0"/>
              <a:t>It creates a new resource</a:t>
            </a:r>
            <a:br>
              <a:rPr lang="en-IN" sz="3600" dirty="0"/>
            </a:br>
            <a:br>
              <a:rPr lang="en-IN" sz="3600" dirty="0"/>
            </a:br>
            <a:r>
              <a:rPr lang="en-IN" sz="3600" dirty="0"/>
              <a:t>Put-</a:t>
            </a:r>
            <a:r>
              <a:rPr lang="en-US" sz="3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updates an existing resource</a:t>
            </a:r>
            <a:br>
              <a:rPr lang="en-IN" sz="3600" dirty="0"/>
            </a:br>
            <a:br>
              <a:rPr lang="en-IN" sz="3600" dirty="0"/>
            </a:br>
            <a:r>
              <a:rPr lang="en-IN" sz="3600" dirty="0"/>
              <a:t>Get-</a:t>
            </a:r>
            <a:r>
              <a:rPr lang="en-US" sz="36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reads a resource</a:t>
            </a:r>
            <a:br>
              <a:rPr lang="en-IN" sz="3600" dirty="0"/>
            </a:br>
            <a:br>
              <a:rPr lang="en-IN" sz="3600" dirty="0"/>
            </a:br>
            <a:r>
              <a:rPr lang="en-IN" sz="3600" dirty="0"/>
              <a:t>Delete-</a:t>
            </a:r>
            <a:r>
              <a:rPr lang="en-IN" sz="2400" dirty="0"/>
              <a:t>It deletes the resource</a:t>
            </a:r>
          </a:p>
        </p:txBody>
      </p:sp>
      <p:sp>
        <p:nvSpPr>
          <p:cNvPr id="3" name="Text Placeholder 2">
            <a:extLst>
              <a:ext uri="{FF2B5EF4-FFF2-40B4-BE49-F238E27FC236}">
                <a16:creationId xmlns:a16="http://schemas.microsoft.com/office/drawing/2014/main" id="{9A9E741D-3541-C899-94CF-6BD6DD224B1D}"/>
              </a:ext>
            </a:extLst>
          </p:cNvPr>
          <p:cNvSpPr>
            <a:spLocks noGrp="1"/>
          </p:cNvSpPr>
          <p:nvPr>
            <p:ph type="body" sz="quarter" idx="28"/>
          </p:nvPr>
        </p:nvSpPr>
        <p:spPr/>
        <p:txBody>
          <a:bodyPr/>
          <a:lstStyle/>
          <a:p>
            <a:endParaRPr lang="en-IN" dirty="0"/>
          </a:p>
        </p:txBody>
      </p:sp>
      <p:pic>
        <p:nvPicPr>
          <p:cNvPr id="5" name="Picture 4">
            <a:extLst>
              <a:ext uri="{FF2B5EF4-FFF2-40B4-BE49-F238E27FC236}">
                <a16:creationId xmlns:a16="http://schemas.microsoft.com/office/drawing/2014/main" id="{B45330E3-3AF0-4F05-B9D3-3D21C9D454F2}"/>
              </a:ext>
            </a:extLst>
          </p:cNvPr>
          <p:cNvPicPr>
            <a:picLocks noChangeAspect="1"/>
          </p:cNvPicPr>
          <p:nvPr/>
        </p:nvPicPr>
        <p:blipFill>
          <a:blip r:embed="rId2"/>
          <a:stretch>
            <a:fillRect/>
          </a:stretch>
        </p:blipFill>
        <p:spPr>
          <a:xfrm>
            <a:off x="1867214" y="2622670"/>
            <a:ext cx="2474654" cy="1781281"/>
          </a:xfrm>
          <a:prstGeom prst="rect">
            <a:avLst/>
          </a:prstGeom>
        </p:spPr>
      </p:pic>
    </p:spTree>
    <p:extLst>
      <p:ext uri="{BB962C8B-B14F-4D97-AF65-F5344CB8AC3E}">
        <p14:creationId xmlns:p14="http://schemas.microsoft.com/office/powerpoint/2010/main" val="51371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art Placeholder 4">
            <a:extLst>
              <a:ext uri="{FF2B5EF4-FFF2-40B4-BE49-F238E27FC236}">
                <a16:creationId xmlns:a16="http://schemas.microsoft.com/office/drawing/2014/main" id="{0730FD7C-E73D-4AE7-465C-3415C36694F1}"/>
              </a:ext>
            </a:extLst>
          </p:cNvPr>
          <p:cNvPicPr>
            <a:picLocks noGrp="1" noChangeAspect="1"/>
          </p:cNvPicPr>
          <p:nvPr>
            <p:ph type="chart" sz="quarter" idx="27"/>
          </p:nvPr>
        </p:nvPicPr>
        <p:blipFill>
          <a:blip r:embed="rId2"/>
          <a:stretch>
            <a:fillRect/>
          </a:stretch>
        </p:blipFill>
        <p:spPr>
          <a:xfrm>
            <a:off x="760422" y="1715630"/>
            <a:ext cx="4761836" cy="4048676"/>
          </a:xfrm>
          <a:prstGeom prst="rect">
            <a:avLst/>
          </a:prstGeom>
        </p:spPr>
      </p:pic>
      <p:pic>
        <p:nvPicPr>
          <p:cNvPr id="3" name="Picture 2">
            <a:extLst>
              <a:ext uri="{FF2B5EF4-FFF2-40B4-BE49-F238E27FC236}">
                <a16:creationId xmlns:a16="http://schemas.microsoft.com/office/drawing/2014/main" id="{B9B75AE0-583B-60B9-BEB2-BF0B18734650}"/>
              </a:ext>
            </a:extLst>
          </p:cNvPr>
          <p:cNvPicPr>
            <a:picLocks noChangeAspect="1"/>
          </p:cNvPicPr>
          <p:nvPr/>
        </p:nvPicPr>
        <p:blipFill>
          <a:blip r:embed="rId3"/>
          <a:stretch>
            <a:fillRect/>
          </a:stretch>
        </p:blipFill>
        <p:spPr>
          <a:xfrm>
            <a:off x="5938606" y="1715630"/>
            <a:ext cx="5492972" cy="4048676"/>
          </a:xfrm>
          <a:prstGeom prst="rect">
            <a:avLst/>
          </a:prstGeom>
        </p:spPr>
      </p:pic>
      <p:graphicFrame>
        <p:nvGraphicFramePr>
          <p:cNvPr id="6" name="Table 9">
            <a:extLst>
              <a:ext uri="{FF2B5EF4-FFF2-40B4-BE49-F238E27FC236}">
                <a16:creationId xmlns:a16="http://schemas.microsoft.com/office/drawing/2014/main" id="{F686235A-2139-ECD8-E80C-550818272C46}"/>
              </a:ext>
            </a:extLst>
          </p:cNvPr>
          <p:cNvGraphicFramePr>
            <a:graphicFrameLocks noGrp="1"/>
          </p:cNvGraphicFramePr>
          <p:nvPr>
            <p:extLst>
              <p:ext uri="{D42A27DB-BD31-4B8C-83A1-F6EECF244321}">
                <p14:modId xmlns:p14="http://schemas.microsoft.com/office/powerpoint/2010/main" val="3865764032"/>
              </p:ext>
            </p:extLst>
          </p:nvPr>
        </p:nvGraphicFramePr>
        <p:xfrm>
          <a:off x="3057503" y="638983"/>
          <a:ext cx="6508376" cy="701040"/>
        </p:xfrm>
        <a:graphic>
          <a:graphicData uri="http://schemas.openxmlformats.org/drawingml/2006/table">
            <a:tbl>
              <a:tblPr firstRow="1" bandRow="1">
                <a:tableStyleId>{69C7853C-536D-4A76-A0AE-DD22124D55A5}</a:tableStyleId>
              </a:tblPr>
              <a:tblGrid>
                <a:gridCol w="6508376">
                  <a:extLst>
                    <a:ext uri="{9D8B030D-6E8A-4147-A177-3AD203B41FA5}">
                      <a16:colId xmlns:a16="http://schemas.microsoft.com/office/drawing/2014/main" val="44419672"/>
                    </a:ext>
                  </a:extLst>
                </a:gridCol>
              </a:tblGrid>
              <a:tr h="370840">
                <a:tc>
                  <a:txBody>
                    <a:bodyPr/>
                    <a:lstStyle/>
                    <a:p>
                      <a:pPr algn="ctr"/>
                      <a:r>
                        <a:rPr lang="en-IN" sz="4000" dirty="0">
                          <a:solidFill>
                            <a:schemeClr val="bg1"/>
                          </a:solidFill>
                        </a:rPr>
                        <a:t>Backend Code Screenshot</a:t>
                      </a:r>
                    </a:p>
                  </a:txBody>
                  <a:tcPr/>
                </a:tc>
                <a:extLst>
                  <a:ext uri="{0D108BD9-81ED-4DB2-BD59-A6C34878D82A}">
                    <a16:rowId xmlns:a16="http://schemas.microsoft.com/office/drawing/2014/main" val="3580171489"/>
                  </a:ext>
                </a:extLst>
              </a:tr>
            </a:tbl>
          </a:graphicData>
        </a:graphic>
      </p:graphicFrame>
      <p:sp>
        <p:nvSpPr>
          <p:cNvPr id="8" name="Slide Number Placeholder 7">
            <a:extLst>
              <a:ext uri="{FF2B5EF4-FFF2-40B4-BE49-F238E27FC236}">
                <a16:creationId xmlns:a16="http://schemas.microsoft.com/office/drawing/2014/main" id="{98629F8F-E672-4342-994F-672F72D6B04D}"/>
              </a:ext>
            </a:extLst>
          </p:cNvPr>
          <p:cNvSpPr>
            <a:spLocks noGrp="1"/>
          </p:cNvSpPr>
          <p:nvPr>
            <p:ph type="sldNum" sz="quarter" idx="29"/>
          </p:nvPr>
        </p:nvSpPr>
        <p:spPr/>
        <p:txBody>
          <a:bodyPr/>
          <a:lstStyle/>
          <a:p>
            <a:fld id="{47FEACEE-25B4-4A2D-B147-27296E36371D}" type="slidenum">
              <a:rPr lang="en-US" altLang="zh-CN" noProof="0" smtClean="0"/>
              <a:pPr/>
              <a:t>9</a:t>
            </a:fld>
            <a:endParaRPr lang="en-US" altLang="zh-CN" noProof="0" dirty="0"/>
          </a:p>
        </p:txBody>
      </p:sp>
    </p:spTree>
    <p:extLst>
      <p:ext uri="{BB962C8B-B14F-4D97-AF65-F5344CB8AC3E}">
        <p14:creationId xmlns:p14="http://schemas.microsoft.com/office/powerpoint/2010/main" val="1557835027"/>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236</TotalTime>
  <Words>303</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等线</vt:lpstr>
      <vt:lpstr>Abadi</vt:lpstr>
      <vt:lpstr>Arial</vt:lpstr>
      <vt:lpstr>Arial Black</vt:lpstr>
      <vt:lpstr>Calibri</vt:lpstr>
      <vt:lpstr>Courier New</vt:lpstr>
      <vt:lpstr>Posterama Text Black</vt:lpstr>
      <vt:lpstr>Posterama Text SemiBold</vt:lpstr>
      <vt:lpstr>Times New Roman</vt:lpstr>
      <vt:lpstr>Wingdings</vt:lpstr>
      <vt:lpstr>Office 主题​​</vt:lpstr>
      <vt:lpstr>EMPLOYEE PAYROLL MANAGEMENT SYSTEM </vt:lpstr>
      <vt:lpstr>Module</vt:lpstr>
      <vt:lpstr>PowerPoint Presentation</vt:lpstr>
      <vt:lpstr>PowerPoint Presentation</vt:lpstr>
      <vt:lpstr>User Attendance Module</vt:lpstr>
      <vt:lpstr>PowerPoint Presentation</vt:lpstr>
      <vt:lpstr>Entity  Repository  Services  Controller</vt:lpstr>
      <vt:lpstr>Post-It creates a new resource  Put- It updates an existing resource  Get- It reads a resource  Delete-It deletes the resource</vt:lpstr>
      <vt:lpstr>PowerPoint Presentation</vt:lpstr>
      <vt:lpstr> Component              Model  service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 SYSTEM</dc:title>
  <dc:creator>prasanth</dc:creator>
  <cp:lastModifiedBy>kavi</cp:lastModifiedBy>
  <cp:revision>4</cp:revision>
  <dcterms:created xsi:type="dcterms:W3CDTF">2022-10-18T11:50:12Z</dcterms:created>
  <dcterms:modified xsi:type="dcterms:W3CDTF">2022-10-21T03:58:32Z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